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358B44-24DB-493D-A47F-FCAC430DD59A}">
  <a:tblStyle styleId="{CD358B44-24DB-493D-A47F-FCAC430DD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2E92BE0-B048-4124-B5F0-D1A35720829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optt.tw/p/MakeUp.M.1584272144.A.F12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569b26e2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569b26e2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594fe6c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594fe6c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594fe6c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594fe6c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594fe6c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6594fe6c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1fa241c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e1fa241c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6594fe6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6594fe6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594fe6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594fe6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e1fa241c1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e1fa241c1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e1fa241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e1fa241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6fbfaabf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6fbfaabf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569b26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569b26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6594fe6c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6594fe6c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https://moptt.tw/p/MakeUp.M.1584272144.A.F12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^^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噴霧細緻度：shu&gt;MUF&gt;MAC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水珠黏膩感：MUF&gt;MAC=shu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味道接受度：shu=MAC&gt; MUF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控油持妝度：shu&gt;MAC&gt;MUF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凝固面具感：MUF&gt;MAC=shu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對於</a:t>
            </a:r>
            <a:r>
              <a:rPr b="1" lang="zh-TW">
                <a:solidFill>
                  <a:srgbClr val="FF0000"/>
                </a:solidFill>
              </a:rPr>
              <a:t>植村秀無極限定妝噴霧</a:t>
            </a:r>
            <a:r>
              <a:rPr lang="zh-TW">
                <a:solidFill>
                  <a:schemeClr val="dk1"/>
                </a:solidFill>
              </a:rPr>
              <a:t>(100ml,$1100)的評價：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1. 粉持久+2爆汗瑜珈完臉上還有八成粉底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2. 混合肌+爆汗人 噴它可以整天不用補底妝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3. 我跟你說如果停產我會寫信去植村秀抗議，他拯救我的人生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以目前市場討論度來說，</a:t>
            </a:r>
            <a:r>
              <a:rPr b="1" lang="zh-TW">
                <a:solidFill>
                  <a:srgbClr val="FF0000"/>
                </a:solidFill>
              </a:rPr>
              <a:t>植村秀無極限定妝噴霧</a:t>
            </a:r>
            <a:r>
              <a:rPr lang="zh-TW"/>
              <a:t>，在中性、乾性膚質是全勝，油性膚質則是會遇到競爭對手</a:t>
            </a:r>
            <a:r>
              <a:rPr b="1" lang="zh-TW">
                <a:solidFill>
                  <a:srgbClr val="FF0000"/>
                </a:solidFill>
              </a:rPr>
              <a:t>skindinavia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skindinavia</a:t>
            </a:r>
            <a:r>
              <a:rPr lang="zh-TW"/>
              <a:t>價格更低，約$790且控油性更佳(雖然植村秀控油已經很強)，但</a:t>
            </a:r>
            <a:r>
              <a:rPr b="1" lang="zh-TW">
                <a:solidFill>
                  <a:srgbClr val="FF0000"/>
                </a:solidFill>
              </a:rPr>
              <a:t>skindinavia</a:t>
            </a:r>
            <a:r>
              <a:rPr lang="zh-TW"/>
              <a:t>在油肌市場仍勝</a:t>
            </a:r>
            <a:r>
              <a:rPr b="1" lang="zh-TW">
                <a:solidFill>
                  <a:srgbClr val="FF0000"/>
                </a:solidFill>
              </a:rPr>
              <a:t>植村秀無極限定妝噴霧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6fbfaabf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6fbfaabf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6fbfaabf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6fbfaabf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6fbfaabf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6fbfaabf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6fbfaabfa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6fbfaabfa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6fbfaabf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6fbfaabf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594fe6c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6594fe6c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妝前乳挑選重點：</a:t>
            </a:r>
            <a:r>
              <a:rPr b="1" lang="zh-TW">
                <a:solidFill>
                  <a:srgbClr val="FF0000"/>
                </a:solidFill>
              </a:rPr>
              <a:t>顏色、保濕、控油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900FF"/>
                </a:solidFill>
              </a:rPr>
              <a:t>紫色</a:t>
            </a:r>
            <a:r>
              <a:rPr lang="zh-TW"/>
              <a:t>及其衍生顏色適用於暗黃、暗沉的皮膚，可以在一定程度上提亮膚色，減少暗沉。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6"/>
                </a:solidFill>
                <a:highlight>
                  <a:srgbClr val="FFFFFF"/>
                </a:highlight>
              </a:rPr>
              <a:t>綠色</a:t>
            </a:r>
            <a:r>
              <a:rPr lang="zh-TW"/>
              <a:t>適用於發紅的皮膚，可以在一定程度上掩蓋紅血絲、痘痘等發紅的區域，有利於後續的遮瑕工作。綠色最好不要用在發黃髮黑暗沉的區域，如黑眼圈、黑痘印等，綠色會使得暗沉更加明顯。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FF"/>
                </a:solidFill>
              </a:rPr>
              <a:t>蜜桃色</a:t>
            </a:r>
            <a:r>
              <a:rPr lang="zh-TW"/>
              <a:t>及其衍生色則用於提升整體氣色，讓後續妝面呈現粉嫩、健康的效果。蜜桃色及其衍生色最好不要用在發紅、痘痘等區域，它會使紅色更加明顯。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6594fe6c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6594fe6c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6fbfaabfa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6fbfaabf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671468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671468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Jerry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671468a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671468a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e1fa241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e1fa241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569b26e2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569b26e2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671468a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671468a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69b26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69b26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569b26e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569b26e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5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004450"/>
            <a:ext cx="9144000" cy="2985900"/>
          </a:xfrm>
          <a:prstGeom prst="rect">
            <a:avLst/>
          </a:prstGeom>
          <a:solidFill>
            <a:srgbClr val="FFFFFF">
              <a:alpha val="5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328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臺灣美妝市場網路聲量分析</a:t>
            </a:r>
            <a:endParaRPr sz="44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21200" y="2972650"/>
            <a:ext cx="377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 | Dcard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 title="圖表"/>
          <p:cNvPicPr preferRelativeResize="0"/>
          <p:nvPr/>
        </p:nvPicPr>
        <p:blipFill rotWithShape="1">
          <a:blip r:embed="rId3">
            <a:alphaModFix/>
          </a:blip>
          <a:srcRect b="0" l="0" r="0" t="8975"/>
          <a:stretch/>
        </p:blipFill>
        <p:spPr>
          <a:xfrm>
            <a:off x="0" y="1840225"/>
            <a:ext cx="9143999" cy="31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美妝品牌網路聲量(PTT)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725" y="633750"/>
            <a:ext cx="4791300" cy="29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779100" y="63375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前10</a:t>
            </a:r>
            <a:r>
              <a:rPr lang="zh-TW"/>
              <a:t>大品牌約佔60%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前20大品牌約佔82.7%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 title="圖表"/>
          <p:cNvPicPr preferRelativeResize="0"/>
          <p:nvPr/>
        </p:nvPicPr>
        <p:blipFill rotWithShape="1">
          <a:blip r:embed="rId5">
            <a:alphaModFix/>
          </a:blip>
          <a:srcRect b="67751" l="0" r="86401" t="11187"/>
          <a:stretch/>
        </p:blipFill>
        <p:spPr>
          <a:xfrm>
            <a:off x="46250" y="995325"/>
            <a:ext cx="732849" cy="7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-2081100" y="1761625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前十大品牌的強項商品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</a:t>
            </a:r>
            <a:r>
              <a:rPr lang="zh-TW"/>
              <a:t>前十大</a:t>
            </a:r>
            <a:r>
              <a:rPr lang="zh-TW"/>
              <a:t>美妝品牌</a:t>
            </a:r>
            <a:r>
              <a:rPr lang="zh-TW"/>
              <a:t>主推商品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 title="圖表"/>
          <p:cNvPicPr preferRelativeResize="0"/>
          <p:nvPr/>
        </p:nvPicPr>
        <p:blipFill rotWithShape="1">
          <a:blip r:embed="rId3">
            <a:alphaModFix/>
          </a:blip>
          <a:srcRect b="67751" l="0" r="86401" t="11187"/>
          <a:stretch/>
        </p:blipFill>
        <p:spPr>
          <a:xfrm>
            <a:off x="2858725" y="3474250"/>
            <a:ext cx="732849" cy="7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25425" y="572700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品牌對</a:t>
            </a:r>
            <a:r>
              <a:rPr lang="zh-TW"/>
              <a:t>產品關聯性分析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3"/>
          <p:cNvCxnSpPr/>
          <p:nvPr/>
        </p:nvCxnSpPr>
        <p:spPr>
          <a:xfrm>
            <a:off x="7119900" y="5095775"/>
            <a:ext cx="1704600" cy="170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5" name="Google Shape;155;p23"/>
          <p:cNvGraphicFramePr/>
          <p:nvPr/>
        </p:nvGraphicFramePr>
        <p:xfrm>
          <a:off x="5297700" y="844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{CD358B44-24DB-493D-A47F-FCAC430DD59A}</a:tableStyleId>
              </a:tblPr>
              <a:tblGrid>
                <a:gridCol w="973950"/>
                <a:gridCol w="2479775"/>
              </a:tblGrid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Armani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Lancom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YSL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唇膏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CHANEL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粉餅、唇膏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腮紅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植村秀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粉底液、唇膏（粉餅、眼影、蜜粉）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資生堂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粉</a:t>
                      </a:r>
                      <a:r>
                        <a:rPr lang="zh-TW">
                          <a:solidFill>
                            <a:schemeClr val="dk1"/>
                          </a:solidFill>
                        </a:rPr>
                        <a:t>底液、粉餅、唇膏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粉底液、粉餅、蜜粉、唇膏、眉筆、眉粉、妝前乳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0" t="11979"/>
          <a:stretch/>
        </p:blipFill>
        <p:spPr>
          <a:xfrm>
            <a:off x="311700" y="989614"/>
            <a:ext cx="4388049" cy="1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 title="圖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75" y="2806325"/>
            <a:ext cx="4388048" cy="22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圖表"/>
          <p:cNvPicPr preferRelativeResize="0"/>
          <p:nvPr/>
        </p:nvPicPr>
        <p:blipFill rotWithShape="1">
          <a:blip r:embed="rId3">
            <a:alphaModFix/>
          </a:blip>
          <a:srcRect b="0" l="0" r="0" t="8800"/>
          <a:stretch/>
        </p:blipFill>
        <p:spPr>
          <a:xfrm>
            <a:off x="0" y="1927449"/>
            <a:ext cx="9144002" cy="32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美妝品牌網路聲量(Dcard)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629850" y="66575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前10</a:t>
            </a:r>
            <a:r>
              <a:rPr lang="zh-TW"/>
              <a:t>大品牌約佔65%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前20大品牌約佔86%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 title="圖表"/>
          <p:cNvPicPr preferRelativeResize="0"/>
          <p:nvPr/>
        </p:nvPicPr>
        <p:blipFill rotWithShape="1">
          <a:blip r:embed="rId4">
            <a:alphaModFix/>
          </a:blip>
          <a:srcRect b="67751" l="0" r="86401" t="11187"/>
          <a:stretch/>
        </p:blipFill>
        <p:spPr>
          <a:xfrm>
            <a:off x="59525" y="1354750"/>
            <a:ext cx="5476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 title="圖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725" y="665750"/>
            <a:ext cx="4779726" cy="295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 </a:t>
            </a:r>
            <a:r>
              <a:rPr lang="zh-TW"/>
              <a:t>前十大</a:t>
            </a:r>
            <a:r>
              <a:rPr lang="zh-TW"/>
              <a:t>美妝</a:t>
            </a:r>
            <a:r>
              <a:rPr lang="zh-TW"/>
              <a:t>品牌主推商品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454025" y="572700"/>
            <a:ext cx="229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品牌對產品關聯性分析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5"/>
          <p:cNvCxnSpPr/>
          <p:nvPr/>
        </p:nvCxnSpPr>
        <p:spPr>
          <a:xfrm flipH="1" rot="10800000">
            <a:off x="2219425" y="4083850"/>
            <a:ext cx="639300" cy="710100"/>
          </a:xfrm>
          <a:prstGeom prst="straightConnector1">
            <a:avLst/>
          </a:prstGeom>
          <a:noFill/>
          <a:ln cap="flat" cmpd="sng" w="152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/>
          <p:nvPr/>
        </p:nvCxnSpPr>
        <p:spPr>
          <a:xfrm>
            <a:off x="7119900" y="5095775"/>
            <a:ext cx="1704600" cy="170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5" name="Google Shape;175;p25"/>
          <p:cNvGraphicFramePr/>
          <p:nvPr/>
        </p:nvGraphicFramePr>
        <p:xfrm>
          <a:off x="5380925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{32E92BE0-B048-4124-B5F0-D1A35720829B}</a:tableStyleId>
              </a:tblPr>
              <a:tblGrid>
                <a:gridCol w="1541725"/>
                <a:gridCol w="1909650"/>
              </a:tblGrid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Lancome 蘭蔻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Shu Uemura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植村秀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innisfree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蜜粉、眼影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1028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眼影、睫毛膏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ARMANI GA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粉餅、氣墊、唇膏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Estee Lauder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雅詩蘭黛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粉底液、唇膏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Maybelline 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唇膏、粉底液（粉餅、氣墊、遮瑕膏、腮紅）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SHISEIDO 資生堂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粉底液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7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YSL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唇膏、唇釉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12056"/>
          <a:stretch/>
        </p:blipFill>
        <p:spPr>
          <a:xfrm>
            <a:off x="114238" y="858450"/>
            <a:ext cx="4849675" cy="18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50" y="2888775"/>
            <a:ext cx="4963776" cy="22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58125" y="1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</a:t>
            </a:r>
            <a:r>
              <a:rPr lang="zh-TW"/>
              <a:t>品牌在各類產品中關聯性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311700" y="665750"/>
            <a:ext cx="6531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大品牌 </a:t>
            </a:r>
            <a:r>
              <a:rPr lang="zh-TW">
                <a:solidFill>
                  <a:schemeClr val="dk1"/>
                </a:solidFill>
              </a:rPr>
              <a:t>Kose、MUF主導底妝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新興品牌Romand、Apeiu、UNNY聲量在唇彩、眉彩較突出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26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25" y="1772825"/>
            <a:ext cx="8394702" cy="3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172350" y="137951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底妝類</a:t>
            </a:r>
            <a:endParaRPr sz="1000"/>
          </a:p>
        </p:txBody>
      </p:sp>
      <p:sp>
        <p:nvSpPr>
          <p:cNvPr id="186" name="Google Shape;186;p26"/>
          <p:cNvSpPr txBox="1"/>
          <p:nvPr/>
        </p:nvSpPr>
        <p:spPr>
          <a:xfrm>
            <a:off x="3796013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修容/腮紅</a:t>
            </a:r>
            <a:endParaRPr sz="1000"/>
          </a:p>
        </p:txBody>
      </p:sp>
      <p:sp>
        <p:nvSpPr>
          <p:cNvPr id="187" name="Google Shape;187;p26"/>
          <p:cNvSpPr txBox="1"/>
          <p:nvPr/>
        </p:nvSpPr>
        <p:spPr>
          <a:xfrm>
            <a:off x="513568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定妝</a:t>
            </a:r>
            <a:endParaRPr sz="1000"/>
          </a:p>
        </p:txBody>
      </p:sp>
      <p:sp>
        <p:nvSpPr>
          <p:cNvPr id="188" name="Google Shape;188;p26"/>
          <p:cNvSpPr txBox="1"/>
          <p:nvPr/>
        </p:nvSpPr>
        <p:spPr>
          <a:xfrm>
            <a:off x="2456325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眼部彩妝</a:t>
            </a:r>
            <a:endParaRPr sz="1000"/>
          </a:p>
        </p:txBody>
      </p:sp>
      <p:sp>
        <p:nvSpPr>
          <p:cNvPr id="189" name="Google Shape;189;p26"/>
          <p:cNvSpPr txBox="1"/>
          <p:nvPr/>
        </p:nvSpPr>
        <p:spPr>
          <a:xfrm>
            <a:off x="632413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眉彩</a:t>
            </a:r>
            <a:endParaRPr sz="1000"/>
          </a:p>
        </p:txBody>
      </p:sp>
      <p:sp>
        <p:nvSpPr>
          <p:cNvPr id="190" name="Google Shape;190;p26"/>
          <p:cNvSpPr txBox="1"/>
          <p:nvPr/>
        </p:nvSpPr>
        <p:spPr>
          <a:xfrm>
            <a:off x="7644950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唇彩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58125" y="1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 </a:t>
            </a:r>
            <a:r>
              <a:rPr lang="zh-TW"/>
              <a:t>品牌在各類產品中關聯性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311700" y="665750"/>
            <a:ext cx="6531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強勢品牌Laura Mercier</a:t>
            </a:r>
            <a:r>
              <a:rPr lang="zh-TW">
                <a:solidFill>
                  <a:schemeClr val="dk1"/>
                </a:solidFill>
              </a:rPr>
              <a:t>在各類品項中突出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172350" y="137951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底妝類</a:t>
            </a:r>
            <a:endParaRPr sz="1000"/>
          </a:p>
        </p:txBody>
      </p:sp>
      <p:sp>
        <p:nvSpPr>
          <p:cNvPr id="198" name="Google Shape;198;p27"/>
          <p:cNvSpPr txBox="1"/>
          <p:nvPr/>
        </p:nvSpPr>
        <p:spPr>
          <a:xfrm>
            <a:off x="3796013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修容/腮紅</a:t>
            </a:r>
            <a:endParaRPr sz="1000"/>
          </a:p>
        </p:txBody>
      </p:sp>
      <p:sp>
        <p:nvSpPr>
          <p:cNvPr id="199" name="Google Shape;199;p27"/>
          <p:cNvSpPr txBox="1"/>
          <p:nvPr/>
        </p:nvSpPr>
        <p:spPr>
          <a:xfrm>
            <a:off x="513568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定妝</a:t>
            </a:r>
            <a:endParaRPr sz="1000"/>
          </a:p>
        </p:txBody>
      </p:sp>
      <p:sp>
        <p:nvSpPr>
          <p:cNvPr id="200" name="Google Shape;200;p27"/>
          <p:cNvSpPr txBox="1"/>
          <p:nvPr/>
        </p:nvSpPr>
        <p:spPr>
          <a:xfrm>
            <a:off x="2456325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眼部彩妝</a:t>
            </a:r>
            <a:endParaRPr sz="1000"/>
          </a:p>
        </p:txBody>
      </p:sp>
      <p:sp>
        <p:nvSpPr>
          <p:cNvPr id="201" name="Google Shape;201;p27"/>
          <p:cNvSpPr txBox="1"/>
          <p:nvPr/>
        </p:nvSpPr>
        <p:spPr>
          <a:xfrm>
            <a:off x="6324138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眉彩</a:t>
            </a:r>
            <a:endParaRPr sz="1000"/>
          </a:p>
        </p:txBody>
      </p:sp>
      <p:sp>
        <p:nvSpPr>
          <p:cNvPr id="202" name="Google Shape;202;p27"/>
          <p:cNvSpPr txBox="1"/>
          <p:nvPr/>
        </p:nvSpPr>
        <p:spPr>
          <a:xfrm>
            <a:off x="7644950" y="1379519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唇彩</a:t>
            </a:r>
            <a:endParaRPr sz="1000"/>
          </a:p>
        </p:txBody>
      </p:sp>
      <p:pic>
        <p:nvPicPr>
          <p:cNvPr id="203" name="Google Shape;203;p27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25" y="1918650"/>
            <a:ext cx="8100725" cy="30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258125" y="1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PTT搜尋品類的前五品牌出現率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 title="Chart"/>
          <p:cNvPicPr preferRelativeResize="0"/>
          <p:nvPr/>
        </p:nvPicPr>
        <p:blipFill rotWithShape="1">
          <a:blip r:embed="rId3">
            <a:alphaModFix/>
          </a:blip>
          <a:srcRect b="0" l="1660" r="-1660" t="0"/>
          <a:stretch/>
        </p:blipFill>
        <p:spPr>
          <a:xfrm>
            <a:off x="311701" y="696250"/>
            <a:ext cx="7575000" cy="4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58125" y="13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Dcard</a:t>
            </a:r>
            <a:r>
              <a:rPr lang="zh-TW"/>
              <a:t>搜尋品類的前五品牌出現率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7000"/>
            <a:ext cx="7317825" cy="4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24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產品關鍵字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160650" y="881925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定裝噴霧</a:t>
            </a:r>
            <a:endParaRPr sz="1500"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042" y="1266650"/>
            <a:ext cx="2060208" cy="1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2519625" y="881925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眼線膠筆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4572000" y="881925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唇釉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300" y="1236174"/>
            <a:ext cx="2141476" cy="16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6818300" y="881925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美妝蛋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160650" y="2878238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眉筆</a:t>
            </a:r>
            <a:endParaRPr sz="1500"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2434050" y="2842263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妝前乳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4572000" y="2878238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500"/>
              <a:t>潤色護唇膏</a:t>
            </a:r>
            <a:endParaRPr sz="1500"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225" y="3263900"/>
            <a:ext cx="2039550" cy="15296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6920225" y="2878238"/>
            <a:ext cx="3057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氣墊粉餅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825" y="1266650"/>
            <a:ext cx="2060200" cy="154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500" y="1266644"/>
            <a:ext cx="2060200" cy="154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4325" y="1307848"/>
            <a:ext cx="1950350" cy="146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748" y="3263909"/>
            <a:ext cx="1950350" cy="146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74325" y="3305100"/>
            <a:ext cx="1950350" cy="14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72025" y="3263892"/>
            <a:ext cx="1950350" cy="146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807075" y="620925"/>
            <a:ext cx="4095600" cy="17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highlight>
                  <a:srgbClr val="FFF2CC"/>
                </a:highlight>
              </a:rPr>
              <a:t>Shushupa! </a:t>
            </a:r>
            <a:r>
              <a:rPr b="1" lang="zh-TW" sz="1500">
                <a:highlight>
                  <a:srgbClr val="FFF2CC"/>
                </a:highlight>
              </a:rPr>
              <a:t>定妝噴霧</a:t>
            </a:r>
            <a:endParaRPr b="1" sz="15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1300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日圓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噴霧細緻均勻，添加多種植物萃取精華及保濕成分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有效控油且不緊繃，防水霧防摩擦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戴口罩依舊可以保持美美的妝容</a:t>
            </a:r>
            <a:endParaRPr sz="12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50" y="1150825"/>
            <a:ext cx="2472834" cy="18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關鍵字--定妝噴霧</a:t>
            </a:r>
            <a:endParaRPr b="1" sz="2000"/>
          </a:p>
        </p:txBody>
      </p:sp>
      <p:sp>
        <p:nvSpPr>
          <p:cNvPr id="247" name="Google Shape;247;p31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保濕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控油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保養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25" y="2731900"/>
            <a:ext cx="1975975" cy="2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#持久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#防曬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94700"/>
            <a:ext cx="2341875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Outline</a:t>
            </a:r>
            <a:endParaRPr sz="44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41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美妝市場2大討論平臺近三年趨勢(PTT/ Dcard)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美妝品牌網路聲量(年趨勢）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美妝產品討論熱度(年/季趨勢）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各大品牌與產品關聯度分析（品牌主推商品）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產品對品牌的關聯度分析（受消費者喜歡的品牌商品）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結論：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附錄</a:t>
            </a:r>
            <a:r>
              <a:rPr lang="zh-TW">
                <a:solidFill>
                  <a:schemeClr val="dk1"/>
                </a:solidFill>
              </a:rPr>
              <a:t>：研究方法與架構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631"/>
            <a:ext cx="8520599" cy="465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786050" y="620925"/>
            <a:ext cx="4095600" cy="17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highlight>
                  <a:srgbClr val="FFF2CC"/>
                </a:highlight>
              </a:rPr>
              <a:t>I:proof 抗暈染眼線膠筆</a:t>
            </a:r>
            <a:endParaRPr b="1" sz="15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1200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日圓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超顯色，0.1mm極細筆刷，質地滑順好上色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防水防摩擦杜絕暈染，溫水可卸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</a:t>
            </a:r>
            <a:r>
              <a:rPr b="1" lang="zh-TW" sz="2000"/>
              <a:t>眼線膠筆</a:t>
            </a:r>
            <a:endParaRPr b="1" sz="2000"/>
          </a:p>
        </p:txBody>
      </p:sp>
      <p:sp>
        <p:nvSpPr>
          <p:cNvPr id="265" name="Google Shape;265;p33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暈染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顯色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持久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6" name="Google Shape;266;p33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質地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自然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5" y="1251825"/>
            <a:ext cx="2463350" cy="1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675" y="2417325"/>
            <a:ext cx="1966821" cy="2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250" y="2107227"/>
            <a:ext cx="1531175" cy="26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785675" y="620925"/>
            <a:ext cx="50793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500">
                <a:highlight>
                  <a:srgbClr val="FFF2CC"/>
                </a:highlight>
              </a:rPr>
              <a:t>Dhc保濕唇釉ex</a:t>
            </a:r>
            <a:endParaRPr b="1" sz="11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   </a:t>
            </a:r>
            <a:r>
              <a:rPr lang="zh-TW" sz="1200">
                <a:solidFill>
                  <a:schemeClr val="dk1"/>
                </a:solidFill>
              </a:rPr>
              <a:t>1540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日圓</a:t>
            </a:r>
            <a:r>
              <a:rPr lang="zh-TW" sz="1200">
                <a:solidFill>
                  <a:schemeClr val="dk1"/>
                </a:solidFill>
              </a:rPr>
              <a:t> (8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色</a:t>
            </a:r>
            <a:r>
              <a:rPr lang="zh-TW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    </a:t>
            </a:r>
            <a:r>
              <a:rPr lang="zh-TW" sz="1300">
                <a:solidFill>
                  <a:schemeClr val="dk1"/>
                </a:solidFill>
              </a:rPr>
              <a:t>6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小時持久顯色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質地柔順，水潤帶有光澤，添加保濕成分，不顯唇紋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關鍵字--唇釉</a:t>
            </a:r>
            <a:endParaRPr b="1" sz="2000"/>
          </a:p>
        </p:txBody>
      </p:sp>
      <p:sp>
        <p:nvSpPr>
          <p:cNvPr id="277" name="Google Shape;277;p34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顏色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質地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唇紋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8" name="Google Shape;278;p34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#持久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#顯色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050" y="2738200"/>
            <a:ext cx="1940024" cy="20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75" y="1180713"/>
            <a:ext cx="2393150" cy="17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38188"/>
            <a:ext cx="2111175" cy="21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</a:t>
            </a:r>
            <a:r>
              <a:rPr b="1" lang="zh-TW" sz="2000"/>
              <a:t>眉筆</a:t>
            </a:r>
            <a:endParaRPr b="1" sz="2000"/>
          </a:p>
        </p:txBody>
      </p:sp>
      <p:sp>
        <p:nvSpPr>
          <p:cNvPr id="288" name="Google Shape;288;p35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顏色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持久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自然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9" name="Google Shape;289;p35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質地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顯色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141" y="3019399"/>
            <a:ext cx="4035183" cy="1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3828225" y="723025"/>
            <a:ext cx="47790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  <a:highlight>
                  <a:srgbClr val="FFF2CC"/>
                </a:highlight>
              </a:rPr>
              <a:t>三善 眉筆</a:t>
            </a:r>
            <a:endParaRPr b="1" sz="1500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880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日圓</a:t>
            </a:r>
            <a:endParaRPr sz="12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削式眉筆，淺到深共有</a:t>
            </a:r>
            <a:r>
              <a:rPr lang="zh-TW" sz="1300">
                <a:solidFill>
                  <a:schemeClr val="dk1"/>
                </a:solidFill>
                <a:latin typeface="MS Mincho"/>
                <a:ea typeface="MS Mincho"/>
                <a:cs typeface="MS Mincho"/>
                <a:sym typeface="MS Mincho"/>
              </a:rPr>
              <a:t>7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種顏色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顯色度佳，筆芯軟硬適中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可以透過下手的輕重調整粗細濃淡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滑順容易使用，不易掉色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87" y="1217687"/>
            <a:ext cx="2294576" cy="1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</a:t>
            </a:r>
            <a:r>
              <a:rPr b="1" lang="zh-TW" sz="2000"/>
              <a:t>氣墊粉餅</a:t>
            </a:r>
            <a:endParaRPr b="1" sz="2000"/>
          </a:p>
        </p:txBody>
      </p:sp>
      <p:sp>
        <p:nvSpPr>
          <p:cNvPr id="299" name="Google Shape;299;p36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防曬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毛孔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持久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0" name="Google Shape;300;p36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2069400" y="3379800"/>
            <a:ext cx="978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保養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遮瑕度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3700400" y="723025"/>
            <a:ext cx="49068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  <a:highlight>
                  <a:srgbClr val="FFF2CC"/>
                </a:highlight>
              </a:rPr>
              <a:t>MadreX 女優肌</a:t>
            </a:r>
            <a:r>
              <a:rPr b="1" lang="zh-TW" sz="1500">
                <a:solidFill>
                  <a:schemeClr val="dk2"/>
                </a:solidFill>
                <a:highlight>
                  <a:srgbClr val="FFF2CC"/>
                </a:highlight>
              </a:rPr>
              <a:t> 氣墊粉餅</a:t>
            </a:r>
            <a:endParaRPr b="1" sz="1500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17g,3900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日圓(2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種色號)</a:t>
            </a:r>
            <a:endParaRPr sz="12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防曬效果良好，遮瑕度高，可有效遮蓋在意的毛孔及黑斑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持妝度好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添加美容成分，保持肌膚水潤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50" y="1201825"/>
            <a:ext cx="2408100" cy="1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525" y="2770275"/>
            <a:ext cx="2342725" cy="21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75770"/>
            <a:ext cx="1668075" cy="15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</a:t>
            </a:r>
            <a:r>
              <a:rPr b="1" lang="zh-TW" sz="2000"/>
              <a:t>妝前乳</a:t>
            </a:r>
            <a:endParaRPr b="1" sz="2000"/>
          </a:p>
        </p:txBody>
      </p:sp>
      <p:sp>
        <p:nvSpPr>
          <p:cNvPr id="311" name="Google Shape;311;p37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防曬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毛孔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保養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2" name="Google Shape;312;p37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#質地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粉刺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3743475" y="723025"/>
            <a:ext cx="48639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  <a:highlight>
                  <a:srgbClr val="FFF2CC"/>
                </a:highlight>
              </a:rPr>
              <a:t>Mama butter 妝前乳</a:t>
            </a:r>
            <a:endParaRPr b="1" sz="1500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19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80日圓 </a:t>
            </a:r>
            <a:endParaRPr sz="12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兼具防曬及潤色、柔膚效果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採用天然成分不易產生痘痘，敏感肌也可以放心使用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49" y="2756922"/>
            <a:ext cx="1895025" cy="209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700" y="2383912"/>
            <a:ext cx="1895025" cy="26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25" y="1201843"/>
            <a:ext cx="2408100" cy="180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0" y="233600"/>
            <a:ext cx="8710799" cy="4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162000"/>
            <a:ext cx="8699276" cy="4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/>
        </p:nvSpPr>
        <p:spPr>
          <a:xfrm>
            <a:off x="473150" y="337350"/>
            <a:ext cx="36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關鍵字--</a:t>
            </a:r>
            <a:r>
              <a:rPr b="1" lang="zh-TW" sz="2000"/>
              <a:t>潤色護唇膏</a:t>
            </a:r>
            <a:endParaRPr b="1" sz="2000"/>
          </a:p>
        </p:txBody>
      </p:sp>
      <p:sp>
        <p:nvSpPr>
          <p:cNvPr id="337" name="Google Shape;337;p40"/>
          <p:cNvSpPr txBox="1"/>
          <p:nvPr/>
        </p:nvSpPr>
        <p:spPr>
          <a:xfrm>
            <a:off x="909200" y="3326325"/>
            <a:ext cx="10266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潤色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質地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#</a:t>
            </a:r>
            <a:r>
              <a:rPr b="1" lang="zh-TW" sz="1700">
                <a:solidFill>
                  <a:srgbClr val="FF0000"/>
                </a:solidFill>
              </a:rPr>
              <a:t>防曬</a:t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8" name="Google Shape;338;p40"/>
          <p:cNvSpPr/>
          <p:nvPr/>
        </p:nvSpPr>
        <p:spPr>
          <a:xfrm>
            <a:off x="3368650" y="845475"/>
            <a:ext cx="10800" cy="3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2069400" y="3379800"/>
            <a:ext cx="759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唇紋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#</a:t>
            </a:r>
            <a:r>
              <a:rPr lang="zh-TW" sz="1600">
                <a:solidFill>
                  <a:schemeClr val="dk1"/>
                </a:solidFill>
              </a:rPr>
              <a:t>顯色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3753625" y="723025"/>
            <a:ext cx="48537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2"/>
                </a:solidFill>
                <a:highlight>
                  <a:srgbClr val="FFF2CC"/>
                </a:highlight>
              </a:rPr>
              <a:t>近江兄弟 玩色護唇膏</a:t>
            </a:r>
            <a:endParaRPr b="1" sz="1500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508</a:t>
            </a:r>
            <a:r>
              <a:rPr lang="zh-TW" sz="12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日圓</a:t>
            </a:r>
            <a:endParaRPr sz="12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質地滑順，保濕度好，不卡唇紋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33333"/>
                </a:solidFill>
                <a:latin typeface="Meiryo"/>
                <a:ea typeface="Meiryo"/>
                <a:cs typeface="Meiryo"/>
                <a:sym typeface="Meiryo"/>
              </a:rPr>
              <a:t>    顯色度佳，帶有淡淡的洋甘菊香味，有防曬效果(SPF20)</a:t>
            </a:r>
            <a:endParaRPr sz="13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00" y="1289250"/>
            <a:ext cx="2487966" cy="18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925" y="2513625"/>
            <a:ext cx="3303300" cy="2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8424" l="0" r="0" t="0"/>
          <a:stretch/>
        </p:blipFill>
        <p:spPr>
          <a:xfrm>
            <a:off x="311700" y="91214"/>
            <a:ext cx="8668152" cy="496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近年美妝討論核心：唇彩、底妝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369" y="1152475"/>
            <a:ext cx="6579267" cy="4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76"/>
            <a:ext cx="4523245" cy="34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75" y="1152475"/>
            <a:ext cx="4442725" cy="34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5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近年各大美妝品牌網路聲量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311700" y="66770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 title="圖表"/>
          <p:cNvPicPr preferRelativeResize="0"/>
          <p:nvPr/>
        </p:nvPicPr>
        <p:blipFill rotWithShape="1">
          <a:blip r:embed="rId3">
            <a:alphaModFix/>
          </a:blip>
          <a:srcRect b="4141" l="1526" r="0" t="0"/>
          <a:stretch/>
        </p:blipFill>
        <p:spPr>
          <a:xfrm>
            <a:off x="0" y="1199244"/>
            <a:ext cx="9143998" cy="394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875" y="489375"/>
            <a:ext cx="4357125" cy="26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11700" y="665750"/>
            <a:ext cx="3664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前10</a:t>
            </a:r>
            <a:r>
              <a:rPr lang="zh-TW"/>
              <a:t>大品牌佔63%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前20大品牌佔86%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75" y="213974"/>
            <a:ext cx="8347651" cy="47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2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</a:t>
            </a:r>
            <a:r>
              <a:rPr lang="zh-TW"/>
              <a:t>美妝產品討論核心：底妝、唇彩</a:t>
            </a:r>
            <a:endParaRPr/>
          </a:p>
        </p:txBody>
      </p:sp>
      <p:pic>
        <p:nvPicPr>
          <p:cNvPr id="103" name="Google Shape;103;p20" title="Chart"/>
          <p:cNvPicPr preferRelativeResize="0"/>
          <p:nvPr/>
        </p:nvPicPr>
        <p:blipFill rotWithShape="1">
          <a:blip r:embed="rId3">
            <a:alphaModFix/>
          </a:blip>
          <a:srcRect b="0" l="10545" r="26533" t="0"/>
          <a:stretch/>
        </p:blipFill>
        <p:spPr>
          <a:xfrm>
            <a:off x="0" y="1082950"/>
            <a:ext cx="4215501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 title="Chart"/>
          <p:cNvPicPr preferRelativeResize="0"/>
          <p:nvPr/>
        </p:nvPicPr>
        <p:blipFill rotWithShape="1">
          <a:blip r:embed="rId4">
            <a:alphaModFix/>
          </a:blip>
          <a:srcRect b="0" l="11169" r="28781" t="0"/>
          <a:stretch/>
        </p:blipFill>
        <p:spPr>
          <a:xfrm>
            <a:off x="4108313" y="1082950"/>
            <a:ext cx="4015800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title="Chart"/>
          <p:cNvPicPr preferRelativeResize="0"/>
          <p:nvPr/>
        </p:nvPicPr>
        <p:blipFill rotWithShape="1">
          <a:blip r:embed="rId4">
            <a:alphaModFix/>
          </a:blip>
          <a:srcRect b="44283" l="81016" r="0" t="0"/>
          <a:stretch/>
        </p:blipFill>
        <p:spPr>
          <a:xfrm>
            <a:off x="7996526" y="220175"/>
            <a:ext cx="1147473" cy="2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469250" y="2724550"/>
            <a:ext cx="1232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PPT</a:t>
            </a:r>
            <a:endParaRPr sz="3600"/>
          </a:p>
        </p:txBody>
      </p:sp>
      <p:sp>
        <p:nvSpPr>
          <p:cNvPr id="107" name="Google Shape;107;p20"/>
          <p:cNvSpPr txBox="1"/>
          <p:nvPr/>
        </p:nvSpPr>
        <p:spPr>
          <a:xfrm>
            <a:off x="5353025" y="2724550"/>
            <a:ext cx="167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Dcard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 title="圖表"/>
          <p:cNvPicPr preferRelativeResize="0"/>
          <p:nvPr/>
        </p:nvPicPr>
        <p:blipFill rotWithShape="1">
          <a:blip r:embed="rId3">
            <a:alphaModFix/>
          </a:blip>
          <a:srcRect b="3138" l="0" r="0" t="0"/>
          <a:stretch/>
        </p:blipFill>
        <p:spPr>
          <a:xfrm>
            <a:off x="1405175" y="1108700"/>
            <a:ext cx="7738824" cy="39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2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七</a:t>
            </a:r>
            <a:r>
              <a:rPr lang="zh-TW"/>
              <a:t>大</a:t>
            </a:r>
            <a:r>
              <a:rPr lang="zh-TW"/>
              <a:t>類</a:t>
            </a:r>
            <a:r>
              <a:rPr lang="zh-TW"/>
              <a:t>彩妝</a:t>
            </a:r>
            <a:r>
              <a:rPr lang="zh-TW"/>
              <a:t>品</a:t>
            </a:r>
            <a:r>
              <a:rPr lang="zh-TW"/>
              <a:t>中的重點商品</a:t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182675" y="1658425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182675" y="2013533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182675" y="2368640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33975" y="15460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底妝類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33975" y="1901187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修容/腮紅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533975" y="2256294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定妝</a:t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182675" y="2723748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533975" y="2611402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眼部彩</a:t>
            </a:r>
            <a:r>
              <a:rPr lang="zh-TW"/>
              <a:t>妝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182675" y="3078856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533975" y="2966510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眉彩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82675" y="3433963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533975" y="3321617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唇彩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182675" y="3789071"/>
            <a:ext cx="351300" cy="168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533975" y="3676725"/>
            <a:ext cx="112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美妝工具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957025" y="2876138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粉餅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3236625" y="2840004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腮紅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571325" y="3035191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蜜粉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4100900" y="20535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眼影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972088" y="37167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眉筆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5788413" y="169847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唇膏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7105488" y="3905329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美妝蛋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1589800" y="2662441"/>
            <a:ext cx="8712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粉</a:t>
            </a:r>
            <a:r>
              <a:rPr lang="zh-TW"/>
              <a:t>底液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443025" y="792950"/>
            <a:ext cx="366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2018~2020 </a:t>
            </a:r>
            <a:r>
              <a:rPr lang="zh-TW"/>
              <a:t>各類產品網路聲量累計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